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8"/>
  </p:notesMasterIdLst>
  <p:sldIdLst>
    <p:sldId id="259" r:id="rId3"/>
    <p:sldId id="257" r:id="rId4"/>
    <p:sldId id="274" r:id="rId5"/>
    <p:sldId id="273" r:id="rId6"/>
    <p:sldId id="271" r:id="rId7"/>
  </p:sldIdLst>
  <p:sldSz cx="9144000" cy="5143500" type="screen16x9"/>
  <p:notesSz cx="6858000" cy="9144000"/>
  <p:embeddedFontLst>
    <p:embeddedFont>
      <p:font typeface="Dosis" panose="020B0604020202020204" charset="0"/>
      <p:regular r:id="rId9"/>
      <p:bold r:id="rId10"/>
    </p:embeddedFont>
    <p:embeddedFont>
      <p:font typeface="Nunito" panose="020B0604020202020204" charset="0"/>
      <p:regular r:id="rId11"/>
      <p:bold r:id="rId12"/>
      <p:italic r:id="rId13"/>
      <p:boldItalic r:id="rId14"/>
    </p:embeddedFont>
    <p:embeddedFont>
      <p:font typeface="Roboto" panose="020B0604020202020204"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5" d="100"/>
          <a:sy n="145" d="100"/>
        </p:scale>
        <p:origin x="546"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font" Target="fonts/font10.fntdata"/><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font" Target="fonts/font4.fntdata"/><Relationship Id="rId17" Type="http://schemas.openxmlformats.org/officeDocument/2006/relationships/font" Target="fonts/font9.fntdata"/><Relationship Id="rId2" Type="http://schemas.openxmlformats.org/officeDocument/2006/relationships/slideMaster" Target="slideMasters/slideMaster2.xml"/><Relationship Id="rId16" Type="http://schemas.openxmlformats.org/officeDocument/2006/relationships/font" Target="fonts/font8.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3.fntdata"/><Relationship Id="rId5" Type="http://schemas.openxmlformats.org/officeDocument/2006/relationships/slide" Target="slides/slide3.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tableStyles" Target="tableStyle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05924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932087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arieskarestu02@gmail.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www.linkedin.com/in/arieskarestu/"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hyperlink" Target="https://drive.google.com/file/d/1rcSn5uM-4dY3rQsdXy2wNAmiZJxG7SOx/view?usp=sharing"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drive.google.com/file/d/1rcSn5uM-4dY3rQsdXy2wNAmiZJxG7SOx/view?usp=sharing"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450625"/>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180" dirty="0">
                <a:latin typeface="Dosis"/>
                <a:ea typeface="Dosis"/>
                <a:cs typeface="Dosis"/>
                <a:sym typeface="Dosis"/>
              </a:rPr>
              <a:t>Improving Employee Retention by Predicting Employee Attrition Using Machine Learning</a:t>
            </a:r>
            <a:endParaRPr sz="3180" dirty="0">
              <a:latin typeface="Dosis"/>
              <a:ea typeface="Dosis"/>
              <a:cs typeface="Dosis"/>
              <a:sym typeface="Dosis"/>
            </a:endParaRPr>
          </a:p>
        </p:txBody>
      </p:sp>
      <p:sp>
        <p:nvSpPr>
          <p:cNvPr id="100" name="Google Shape;100;p25"/>
          <p:cNvSpPr txBox="1"/>
          <p:nvPr/>
        </p:nvSpPr>
        <p:spPr>
          <a:xfrm>
            <a:off x="5959950" y="908900"/>
            <a:ext cx="2402400" cy="792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Arieska Restu</a:t>
            </a: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hlinkClick r:id="rId3"/>
              </a:rPr>
              <a:t>arieskarestu02@gmail.com</a:t>
            </a:r>
            <a:endParaRPr sz="1200"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hlinkClick r:id="rId4"/>
              </a:rPr>
              <a:t>linkedin.com/in/</a:t>
            </a:r>
            <a:r>
              <a:rPr lang="en-US" sz="1200" dirty="0" err="1">
                <a:latin typeface="Dosis"/>
                <a:ea typeface="Dosis"/>
                <a:cs typeface="Dosis"/>
                <a:sym typeface="Dosis"/>
                <a:hlinkClick r:id="rId4"/>
              </a:rPr>
              <a:t>arieskarestu</a:t>
            </a:r>
            <a:endParaRPr lang="en-US" sz="1200" dirty="0">
              <a:latin typeface="Dosis"/>
              <a:ea typeface="Dosis"/>
              <a:cs typeface="Dosis"/>
              <a:sym typeface="Dosis"/>
            </a:endParaRPr>
          </a:p>
        </p:txBody>
      </p:sp>
      <p:pic>
        <p:nvPicPr>
          <p:cNvPr id="101" name="Google Shape;101;p25"/>
          <p:cNvPicPr preferRelativeResize="0"/>
          <p:nvPr/>
        </p:nvPicPr>
        <p:blipFill>
          <a:blip r:embed="rId5"/>
          <a:srcRect/>
          <a:stretch/>
        </p:blipFill>
        <p:spPr>
          <a:xfrm>
            <a:off x="4665150" y="685600"/>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102" name="Google Shape;102;p25"/>
          <p:cNvSpPr txBox="1">
            <a:spLocks noGrp="1"/>
          </p:cNvSpPr>
          <p:nvPr>
            <p:ph type="subTitle" idx="1"/>
          </p:nvPr>
        </p:nvSpPr>
        <p:spPr>
          <a:xfrm>
            <a:off x="4665150" y="2202425"/>
            <a:ext cx="4167000" cy="2298000"/>
          </a:xfrm>
          <a:prstGeom prst="rect">
            <a:avLst/>
          </a:prstGeom>
        </p:spPr>
        <p:txBody>
          <a:bodyPr spcFirstLastPara="1" wrap="square" lIns="91425" tIns="91425" rIns="91425" bIns="91425" anchor="t" anchorCtr="0">
            <a:noAutofit/>
          </a:bodyPr>
          <a:lstStyle/>
          <a:p>
            <a:pPr marL="0" lvl="0" indent="0" algn="just" rtl="0">
              <a:lnSpc>
                <a:spcPct val="95000"/>
              </a:lnSpc>
              <a:spcBef>
                <a:spcPts val="0"/>
              </a:spcBef>
              <a:spcAft>
                <a:spcPts val="1200"/>
              </a:spcAft>
              <a:buSzPts val="1018"/>
              <a:buNone/>
            </a:pPr>
            <a:r>
              <a:rPr lang="en-US" sz="1217" dirty="0">
                <a:solidFill>
                  <a:schemeClr val="dk1"/>
                </a:solidFill>
                <a:latin typeface="Nunito"/>
                <a:ea typeface="Nunito"/>
                <a:cs typeface="Nunito"/>
                <a:sym typeface="Nunito"/>
              </a:rPr>
              <a:t>I am an Assistant Lecturer who has experience in the field of Data Science with a background in Informatics. Experienced in Data Analysis, Data Mining, and Machine Learning projects. Also experienced in extracting primary and secondary data, as well as developing and maintaining databases. Able to conduct in-depth data analysis to identify trends that are relevant to companies and clients, and proficient in creating analysis reports. I also have expertise in programming languages and data visualization.</a:t>
            </a:r>
            <a:endParaRPr lang="en-US" sz="279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latin typeface="Roboto"/>
                <a:ea typeface="Roboto"/>
                <a:cs typeface="Roboto"/>
                <a:sym typeface="Roboto"/>
              </a:rPr>
              <a:t>Overview</a:t>
            </a:r>
            <a:endParaRPr sz="2220" b="1">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a:solidFill>
                  <a:schemeClr val="dk1"/>
                </a:solidFill>
                <a:latin typeface="Dosis"/>
                <a:ea typeface="Dosis"/>
                <a:cs typeface="Dosis"/>
                <a:sym typeface="Dosis"/>
              </a:rPr>
              <a:t>“Sumber daya manusia (SDM) adalah aset utama yang perlu dikelola dengan baik oleh perusahaan agar tujuan bisnis dapat tercapai dengan efektif dan efisien. Pada kesempatan kali ini, kita akan menghadapi sebuah permasalahan tentang sumber daya manusia yang ada di perusahaan. Fokus kita adalah untuk mengetahui bagaimana cara menjaga karyawan agar tetap bertahan di perusahaan yang ada saat ini yang dapat mengakibatkan bengkaknya biaya untuk rekrutmen karyawan serta pelatihan untuk mereka yang baru masuk. Dengan mengetahui faktor utama yang menyebabkan karyawan tidak merasa, perusahaan dapat segera menanggulanginya dengan membuat program-program yang relevan dengan permasalahan karyawan. “</a:t>
            </a:r>
            <a:endParaRPr>
              <a:solidFill>
                <a:schemeClr val="dk1"/>
              </a:solidFill>
              <a:latin typeface="Dosis"/>
              <a:ea typeface="Dosis"/>
              <a:cs typeface="Dosis"/>
              <a:sym typeface="Dosis"/>
            </a:endParaRPr>
          </a:p>
          <a:p>
            <a:pPr marL="0" lvl="0" indent="0" algn="just" rtl="0">
              <a:spcBef>
                <a:spcPts val="1200"/>
              </a:spcBef>
              <a:spcAft>
                <a:spcPts val="1200"/>
              </a:spcAft>
              <a:buNone/>
            </a:pPr>
            <a:endParaRPr>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Preprocessing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lvl="0" indent="-323850">
              <a:lnSpc>
                <a:spcPct val="105000"/>
              </a:lnSpc>
              <a:buClr>
                <a:schemeClr val="dk1"/>
              </a:buClr>
              <a:buSzPts val="1500"/>
            </a:pPr>
            <a:r>
              <a:rPr lang="en-US" sz="1400" dirty="0">
                <a:solidFill>
                  <a:schemeClr val="dk1"/>
                </a:solidFill>
              </a:rPr>
              <a:t>Pada </a:t>
            </a:r>
            <a:r>
              <a:rPr lang="en-US" sz="1400" dirty="0" err="1">
                <a:solidFill>
                  <a:schemeClr val="dk1"/>
                </a:solidFill>
              </a:rPr>
              <a:t>tahap</a:t>
            </a:r>
            <a:r>
              <a:rPr lang="en-US" sz="1400" dirty="0">
                <a:solidFill>
                  <a:schemeClr val="dk1"/>
                </a:solidFill>
              </a:rPr>
              <a:t> data </a:t>
            </a:r>
            <a:r>
              <a:rPr lang="en" sz="1400" dirty="0">
                <a:solidFill>
                  <a:schemeClr val="dk1"/>
                </a:solidFill>
              </a:rPr>
              <a:t>preprocessing, </a:t>
            </a:r>
            <a:r>
              <a:rPr lang="en-US" sz="1400" dirty="0" err="1">
                <a:solidFill>
                  <a:schemeClr val="dk1"/>
                </a:solidFill>
              </a:rPr>
              <a:t>dilakukan</a:t>
            </a:r>
            <a:r>
              <a:rPr lang="en-US" sz="1400" dirty="0">
                <a:solidFill>
                  <a:schemeClr val="dk1"/>
                </a:solidFill>
              </a:rPr>
              <a:t> beberapa proses </a:t>
            </a:r>
            <a:r>
              <a:rPr lang="en-US" sz="1400" dirty="0" err="1">
                <a:solidFill>
                  <a:schemeClr val="dk1"/>
                </a:solidFill>
              </a:rPr>
              <a:t>yakni</a:t>
            </a:r>
            <a:r>
              <a:rPr lang="en-US" sz="1400" dirty="0">
                <a:solidFill>
                  <a:schemeClr val="dk1"/>
                </a:solidFill>
              </a:rPr>
              <a:t> proses quick EDA, handling missing values, dan drop features.</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Untuk proses quick EDA </a:t>
            </a:r>
            <a:r>
              <a:rPr lang="en-US" sz="1400" dirty="0" err="1">
                <a:solidFill>
                  <a:schemeClr val="dk1"/>
                </a:solidFill>
              </a:rPr>
              <a:t>dilakukan</a:t>
            </a:r>
            <a:r>
              <a:rPr lang="en-US" sz="1400" dirty="0">
                <a:solidFill>
                  <a:schemeClr val="dk1"/>
                </a:solidFill>
              </a:rPr>
              <a:t> untuk </a:t>
            </a:r>
            <a:r>
              <a:rPr lang="en-US" sz="1400" dirty="0" err="1">
                <a:solidFill>
                  <a:schemeClr val="dk1"/>
                </a:solidFill>
              </a:rPr>
              <a:t>melakukan</a:t>
            </a:r>
            <a:r>
              <a:rPr lang="en-US" sz="1400" dirty="0">
                <a:solidFill>
                  <a:schemeClr val="dk1"/>
                </a:solidFill>
              </a:rPr>
              <a:t> </a:t>
            </a:r>
            <a:r>
              <a:rPr lang="en-US" sz="1400" dirty="0" err="1">
                <a:solidFill>
                  <a:schemeClr val="dk1"/>
                </a:solidFill>
              </a:rPr>
              <a:t>pengecekan</a:t>
            </a:r>
            <a:r>
              <a:rPr lang="en-US" sz="1400" dirty="0">
                <a:solidFill>
                  <a:schemeClr val="dk1"/>
                </a:solidFill>
              </a:rPr>
              <a:t> </a:t>
            </a:r>
            <a:r>
              <a:rPr lang="en-US" sz="1400" dirty="0" err="1">
                <a:solidFill>
                  <a:schemeClr val="dk1"/>
                </a:solidFill>
              </a:rPr>
              <a:t>informasi</a:t>
            </a:r>
            <a:r>
              <a:rPr lang="en-US" sz="1400" dirty="0">
                <a:solidFill>
                  <a:schemeClr val="dk1"/>
                </a:solidFill>
              </a:rPr>
              <a:t> dataset, </a:t>
            </a:r>
            <a:r>
              <a:rPr lang="en-US" sz="1400" dirty="0" err="1">
                <a:solidFill>
                  <a:schemeClr val="dk1"/>
                </a:solidFill>
              </a:rPr>
              <a:t>kolom</a:t>
            </a:r>
            <a:r>
              <a:rPr lang="en-US" sz="1400" dirty="0">
                <a:solidFill>
                  <a:schemeClr val="dk1"/>
                </a:solidFill>
              </a:rPr>
              <a:t>, statistical summaries, missing values, dan data duplicate.</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Dari proses quick EDA, </a:t>
            </a:r>
            <a:r>
              <a:rPr lang="en-US" sz="1400" dirty="0" err="1">
                <a:solidFill>
                  <a:schemeClr val="dk1"/>
                </a:solidFill>
              </a:rPr>
              <a:t>didapatkan</a:t>
            </a:r>
            <a:r>
              <a:rPr lang="en-US" sz="1400" dirty="0">
                <a:solidFill>
                  <a:schemeClr val="dk1"/>
                </a:solidFill>
              </a:rPr>
              <a:t> hasil </a:t>
            </a:r>
            <a:r>
              <a:rPr lang="en-US" sz="1400" dirty="0" err="1">
                <a:solidFill>
                  <a:schemeClr val="dk1"/>
                </a:solidFill>
              </a:rPr>
              <a:t>bahwa</a:t>
            </a:r>
            <a:r>
              <a:rPr lang="en-US" sz="1400" dirty="0">
                <a:solidFill>
                  <a:schemeClr val="dk1"/>
                </a:solidFill>
              </a:rPr>
              <a:t> </a:t>
            </a:r>
            <a:r>
              <a:rPr lang="en-US" sz="1400" dirty="0" err="1">
                <a:solidFill>
                  <a:schemeClr val="dk1"/>
                </a:solidFill>
              </a:rPr>
              <a:t>terdapat</a:t>
            </a:r>
            <a:r>
              <a:rPr lang="en-US" sz="1400" dirty="0">
                <a:solidFill>
                  <a:schemeClr val="dk1"/>
                </a:solidFill>
              </a:rPr>
              <a:t> missing value pada </a:t>
            </a:r>
            <a:r>
              <a:rPr lang="en-US" sz="1400" dirty="0" err="1">
                <a:solidFill>
                  <a:schemeClr val="dk1"/>
                </a:solidFill>
              </a:rPr>
              <a:t>fitur</a:t>
            </a:r>
            <a:r>
              <a:rPr lang="en-US" sz="1400" dirty="0">
                <a:solidFill>
                  <a:schemeClr val="dk1"/>
                </a:solidFill>
              </a:rPr>
              <a:t> </a:t>
            </a:r>
            <a:r>
              <a:rPr lang="en-US" sz="1400" dirty="0" err="1">
                <a:solidFill>
                  <a:schemeClr val="dk1"/>
                </a:solidFill>
              </a:rPr>
              <a:t>SkorKepuasanPegawai</a:t>
            </a:r>
            <a:r>
              <a:rPr lang="en-US" sz="1400" dirty="0">
                <a:solidFill>
                  <a:schemeClr val="dk1"/>
                </a:solidFill>
              </a:rPr>
              <a:t>, </a:t>
            </a:r>
            <a:r>
              <a:rPr lang="en-US" sz="1400" dirty="0" err="1">
                <a:solidFill>
                  <a:schemeClr val="dk1"/>
                </a:solidFill>
              </a:rPr>
              <a:t>JumlahKeikutsertaanProjek</a:t>
            </a:r>
            <a:r>
              <a:rPr lang="en-US" sz="1400" dirty="0">
                <a:solidFill>
                  <a:schemeClr val="dk1"/>
                </a:solidFill>
              </a:rPr>
              <a:t>, </a:t>
            </a:r>
            <a:r>
              <a:rPr lang="en-US" sz="1400" dirty="0" err="1">
                <a:solidFill>
                  <a:schemeClr val="dk1"/>
                </a:solidFill>
              </a:rPr>
              <a:t>JumlahKeterlambatanSebulanTerakhir</a:t>
            </a:r>
            <a:r>
              <a:rPr lang="en-US" sz="1400" dirty="0">
                <a:solidFill>
                  <a:schemeClr val="dk1"/>
                </a:solidFill>
              </a:rPr>
              <a:t>, dan </a:t>
            </a:r>
            <a:r>
              <a:rPr lang="en-US" sz="1400" dirty="0" err="1">
                <a:solidFill>
                  <a:schemeClr val="dk1"/>
                </a:solidFill>
              </a:rPr>
              <a:t>JumlahKetidakhadiran</a:t>
            </a:r>
            <a:r>
              <a:rPr lang="en-US" sz="1400" dirty="0">
                <a:solidFill>
                  <a:schemeClr val="dk1"/>
                </a:solidFill>
              </a:rPr>
              <a:t>, </a:t>
            </a:r>
            <a:r>
              <a:rPr lang="en-US" sz="1400" dirty="0" err="1">
                <a:solidFill>
                  <a:schemeClr val="dk1"/>
                </a:solidFill>
              </a:rPr>
              <a:t>serta</a:t>
            </a:r>
            <a:r>
              <a:rPr lang="en-US" sz="1400" dirty="0">
                <a:solidFill>
                  <a:schemeClr val="dk1"/>
                </a:solidFill>
              </a:rPr>
              <a:t> </a:t>
            </a:r>
            <a:r>
              <a:rPr lang="en-US" sz="1400" dirty="0" err="1">
                <a:solidFill>
                  <a:schemeClr val="dk1"/>
                </a:solidFill>
              </a:rPr>
              <a:t>fitur</a:t>
            </a:r>
            <a:r>
              <a:rPr lang="en-US" sz="1400" dirty="0">
                <a:solidFill>
                  <a:schemeClr val="dk1"/>
                </a:solidFill>
              </a:rPr>
              <a:t> </a:t>
            </a:r>
            <a:r>
              <a:rPr lang="en-US" sz="1400" dirty="0" err="1">
                <a:solidFill>
                  <a:schemeClr val="dk1"/>
                </a:solidFill>
              </a:rPr>
              <a:t>AlasanResign</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Selain itu, dalam dataset </a:t>
            </a:r>
            <a:r>
              <a:rPr lang="en-US" sz="1400" dirty="0" err="1">
                <a:solidFill>
                  <a:schemeClr val="dk1"/>
                </a:solidFill>
              </a:rPr>
              <a:t>tidak</a:t>
            </a:r>
            <a:r>
              <a:rPr lang="en-US" sz="1400" dirty="0">
                <a:solidFill>
                  <a:schemeClr val="dk1"/>
                </a:solidFill>
              </a:rPr>
              <a:t> </a:t>
            </a:r>
            <a:r>
              <a:rPr lang="en-US" sz="1400" dirty="0" err="1">
                <a:solidFill>
                  <a:schemeClr val="dk1"/>
                </a:solidFill>
              </a:rPr>
              <a:t>ada</a:t>
            </a:r>
            <a:r>
              <a:rPr lang="en-US" sz="1400" dirty="0">
                <a:solidFill>
                  <a:schemeClr val="dk1"/>
                </a:solidFill>
              </a:rPr>
              <a:t> data yang duplicate dan </a:t>
            </a:r>
            <a:r>
              <a:rPr lang="en-US" sz="1400" dirty="0" err="1">
                <a:solidFill>
                  <a:schemeClr val="dk1"/>
                </a:solidFill>
              </a:rPr>
              <a:t>terdapat</a:t>
            </a:r>
            <a:r>
              <a:rPr lang="en-US" sz="1400" dirty="0">
                <a:solidFill>
                  <a:schemeClr val="dk1"/>
                </a:solidFill>
              </a:rPr>
              <a:t> </a:t>
            </a:r>
            <a:r>
              <a:rPr lang="en-US" sz="1400" dirty="0" err="1">
                <a:solidFill>
                  <a:schemeClr val="dk1"/>
                </a:solidFill>
              </a:rPr>
              <a:t>fitur</a:t>
            </a:r>
            <a:r>
              <a:rPr lang="en-US" sz="1400" dirty="0">
                <a:solidFill>
                  <a:schemeClr val="dk1"/>
                </a:solidFill>
              </a:rPr>
              <a:t> yang </a:t>
            </a:r>
            <a:r>
              <a:rPr lang="en-US" sz="1400" dirty="0" err="1">
                <a:solidFill>
                  <a:schemeClr val="dk1"/>
                </a:solidFill>
              </a:rPr>
              <a:t>hanya</a:t>
            </a:r>
            <a:r>
              <a:rPr lang="en-US" sz="1400" dirty="0">
                <a:solidFill>
                  <a:schemeClr val="dk1"/>
                </a:solidFill>
              </a:rPr>
              <a:t> </a:t>
            </a:r>
            <a:r>
              <a:rPr lang="en-US" sz="1400" dirty="0" err="1">
                <a:solidFill>
                  <a:schemeClr val="dk1"/>
                </a:solidFill>
              </a:rPr>
              <a:t>memiliki</a:t>
            </a:r>
            <a:r>
              <a:rPr lang="en-US" sz="1400" dirty="0">
                <a:solidFill>
                  <a:schemeClr val="dk1"/>
                </a:solidFill>
              </a:rPr>
              <a:t> </a:t>
            </a:r>
            <a:r>
              <a:rPr lang="en-US" sz="1400" dirty="0" err="1">
                <a:solidFill>
                  <a:schemeClr val="dk1"/>
                </a:solidFill>
              </a:rPr>
              <a:t>satu</a:t>
            </a:r>
            <a:r>
              <a:rPr lang="en-US" sz="1400" dirty="0">
                <a:solidFill>
                  <a:schemeClr val="dk1"/>
                </a:solidFill>
              </a:rPr>
              <a:t> unique value </a:t>
            </a:r>
            <a:r>
              <a:rPr lang="en-US" sz="1400" dirty="0" err="1">
                <a:solidFill>
                  <a:schemeClr val="dk1"/>
                </a:solidFill>
              </a:rPr>
              <a:t>yaitu</a:t>
            </a:r>
            <a:r>
              <a:rPr lang="en-US" sz="1400" dirty="0">
                <a:solidFill>
                  <a:schemeClr val="dk1"/>
                </a:solidFill>
              </a:rPr>
              <a:t> </a:t>
            </a:r>
            <a:r>
              <a:rPr lang="en-US" sz="1400" dirty="0" err="1">
                <a:solidFill>
                  <a:schemeClr val="dk1"/>
                </a:solidFill>
              </a:rPr>
              <a:t>fitur</a:t>
            </a:r>
            <a:r>
              <a:rPr lang="en-US" sz="1400" dirty="0">
                <a:solidFill>
                  <a:schemeClr val="dk1"/>
                </a:solidFill>
              </a:rPr>
              <a:t> </a:t>
            </a:r>
            <a:r>
              <a:rPr lang="en-US" sz="1400" dirty="0" err="1">
                <a:solidFill>
                  <a:schemeClr val="dk1"/>
                </a:solidFill>
              </a:rPr>
              <a:t>PernahBekerja</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p:txBody>
      </p:sp>
      <p:sp>
        <p:nvSpPr>
          <p:cNvPr id="6" name="Google Shape;115;p27">
            <a:extLst>
              <a:ext uri="{FF2B5EF4-FFF2-40B4-BE49-F238E27FC236}">
                <a16:creationId xmlns:a16="http://schemas.microsoft.com/office/drawing/2014/main" id="{29377897-2F23-4CFB-AD85-A1E15F36153A}"/>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267886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Preprocessing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lvl="0" indent="-323850">
              <a:lnSpc>
                <a:spcPct val="105000"/>
              </a:lnSpc>
              <a:buClr>
                <a:schemeClr val="dk1"/>
              </a:buClr>
              <a:buSzPts val="1500"/>
            </a:pPr>
            <a:r>
              <a:rPr lang="en-US" sz="1400" dirty="0">
                <a:solidFill>
                  <a:schemeClr val="dk1"/>
                </a:solidFill>
              </a:rPr>
              <a:t>Proses handling missing values </a:t>
            </a:r>
            <a:r>
              <a:rPr lang="en-US" sz="1400" dirty="0" err="1">
                <a:solidFill>
                  <a:schemeClr val="dk1"/>
                </a:solidFill>
              </a:rPr>
              <a:t>dilakukan</a:t>
            </a:r>
            <a:r>
              <a:rPr lang="en-US" sz="1400" dirty="0">
                <a:solidFill>
                  <a:schemeClr val="dk1"/>
                </a:solidFill>
              </a:rPr>
              <a:t> </a:t>
            </a:r>
            <a:r>
              <a:rPr lang="en-US" sz="1400" dirty="0" err="1">
                <a:solidFill>
                  <a:schemeClr val="dk1"/>
                </a:solidFill>
              </a:rPr>
              <a:t>dengan</a:t>
            </a:r>
            <a:r>
              <a:rPr lang="en-US" sz="1400" dirty="0">
                <a:solidFill>
                  <a:schemeClr val="dk1"/>
                </a:solidFill>
              </a:rPr>
              <a:t> beberapa </a:t>
            </a:r>
            <a:r>
              <a:rPr lang="en-US" sz="1400" dirty="0" err="1">
                <a:solidFill>
                  <a:schemeClr val="dk1"/>
                </a:solidFill>
              </a:rPr>
              <a:t>cara</a:t>
            </a:r>
            <a:r>
              <a:rPr lang="en-US" sz="1400" dirty="0">
                <a:solidFill>
                  <a:schemeClr val="dk1"/>
                </a:solidFill>
              </a:rPr>
              <a:t> sesuai </a:t>
            </a:r>
            <a:r>
              <a:rPr lang="en-US" sz="1400" dirty="0" err="1">
                <a:solidFill>
                  <a:schemeClr val="dk1"/>
                </a:solidFill>
              </a:rPr>
              <a:t>dengan</a:t>
            </a:r>
            <a:r>
              <a:rPr lang="en-US" sz="1400" dirty="0">
                <a:solidFill>
                  <a:schemeClr val="dk1"/>
                </a:solidFill>
              </a:rPr>
              <a:t> </a:t>
            </a:r>
            <a:r>
              <a:rPr lang="en-US" sz="1400" dirty="0" err="1">
                <a:solidFill>
                  <a:schemeClr val="dk1"/>
                </a:solidFill>
              </a:rPr>
              <a:t>fiturnya</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Missing value pada </a:t>
            </a:r>
            <a:r>
              <a:rPr lang="en-US" sz="1400" dirty="0" err="1">
                <a:solidFill>
                  <a:schemeClr val="dk1"/>
                </a:solidFill>
              </a:rPr>
              <a:t>fitur</a:t>
            </a:r>
            <a:r>
              <a:rPr lang="en-US" sz="1400" dirty="0">
                <a:solidFill>
                  <a:schemeClr val="dk1"/>
                </a:solidFill>
              </a:rPr>
              <a:t> </a:t>
            </a:r>
            <a:r>
              <a:rPr lang="en-US" sz="1400" dirty="0" err="1">
                <a:solidFill>
                  <a:schemeClr val="dk1"/>
                </a:solidFill>
              </a:rPr>
              <a:t>SkorKepuasanPegawai</a:t>
            </a:r>
            <a:r>
              <a:rPr lang="en-US" sz="1400" dirty="0">
                <a:solidFill>
                  <a:schemeClr val="dk1"/>
                </a:solidFill>
              </a:rPr>
              <a:t>, </a:t>
            </a:r>
            <a:r>
              <a:rPr lang="en-US" sz="1400" dirty="0" err="1">
                <a:solidFill>
                  <a:schemeClr val="dk1"/>
                </a:solidFill>
              </a:rPr>
              <a:t>JumlahKeikutsertaanProjek</a:t>
            </a:r>
            <a:r>
              <a:rPr lang="en-US" sz="1400" dirty="0">
                <a:solidFill>
                  <a:schemeClr val="dk1"/>
                </a:solidFill>
              </a:rPr>
              <a:t>, </a:t>
            </a:r>
            <a:r>
              <a:rPr lang="en-US" sz="1400" dirty="0" err="1">
                <a:solidFill>
                  <a:schemeClr val="dk1"/>
                </a:solidFill>
              </a:rPr>
              <a:t>JumlahKeterlambatanSebulanTerakhir</a:t>
            </a:r>
            <a:r>
              <a:rPr lang="en-US" sz="1400" dirty="0">
                <a:solidFill>
                  <a:schemeClr val="dk1"/>
                </a:solidFill>
              </a:rPr>
              <a:t>, dan </a:t>
            </a:r>
            <a:r>
              <a:rPr lang="en-US" sz="1400" dirty="0" err="1">
                <a:solidFill>
                  <a:schemeClr val="dk1"/>
                </a:solidFill>
              </a:rPr>
              <a:t>JumlahKetidakhadiran</a:t>
            </a:r>
            <a:r>
              <a:rPr lang="en-US" sz="1400" dirty="0">
                <a:solidFill>
                  <a:schemeClr val="dk1"/>
                </a:solidFill>
              </a:rPr>
              <a:t> </a:t>
            </a:r>
            <a:r>
              <a:rPr lang="en-US" sz="1400" dirty="0" err="1">
                <a:solidFill>
                  <a:schemeClr val="dk1"/>
                </a:solidFill>
              </a:rPr>
              <a:t>akan</a:t>
            </a:r>
            <a:r>
              <a:rPr lang="en-US" sz="1400" dirty="0">
                <a:solidFill>
                  <a:schemeClr val="dk1"/>
                </a:solidFill>
              </a:rPr>
              <a:t> </a:t>
            </a:r>
            <a:r>
              <a:rPr lang="en-US" sz="1400" dirty="0" err="1">
                <a:solidFill>
                  <a:schemeClr val="dk1"/>
                </a:solidFill>
              </a:rPr>
              <a:t>diisi</a:t>
            </a:r>
            <a:r>
              <a:rPr lang="en-US" sz="1400" dirty="0">
                <a:solidFill>
                  <a:schemeClr val="dk1"/>
                </a:solidFill>
              </a:rPr>
              <a:t> </a:t>
            </a:r>
            <a:r>
              <a:rPr lang="en-US" sz="1400" dirty="0" err="1">
                <a:solidFill>
                  <a:schemeClr val="dk1"/>
                </a:solidFill>
              </a:rPr>
              <a:t>menggunakan</a:t>
            </a:r>
            <a:r>
              <a:rPr lang="en-US" sz="1400" dirty="0">
                <a:solidFill>
                  <a:schemeClr val="dk1"/>
                </a:solidFill>
              </a:rPr>
              <a:t> modus.</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Missing value pada </a:t>
            </a:r>
            <a:r>
              <a:rPr lang="en-US" sz="1400" dirty="0" err="1">
                <a:solidFill>
                  <a:schemeClr val="dk1"/>
                </a:solidFill>
              </a:rPr>
              <a:t>fitur</a:t>
            </a:r>
            <a:r>
              <a:rPr lang="en-US" sz="1400" dirty="0">
                <a:solidFill>
                  <a:schemeClr val="dk1"/>
                </a:solidFill>
              </a:rPr>
              <a:t> </a:t>
            </a:r>
            <a:r>
              <a:rPr lang="en-US" sz="1400" dirty="0" err="1">
                <a:solidFill>
                  <a:schemeClr val="dk1"/>
                </a:solidFill>
              </a:rPr>
              <a:t>AlasanResign</a:t>
            </a:r>
            <a:r>
              <a:rPr lang="en-US" sz="1400" dirty="0">
                <a:solidFill>
                  <a:schemeClr val="dk1"/>
                </a:solidFill>
              </a:rPr>
              <a:t> </a:t>
            </a:r>
            <a:r>
              <a:rPr lang="en-US" sz="1400" dirty="0" err="1">
                <a:solidFill>
                  <a:schemeClr val="dk1"/>
                </a:solidFill>
              </a:rPr>
              <a:t>akan</a:t>
            </a:r>
            <a:r>
              <a:rPr lang="en-US" sz="1400" dirty="0">
                <a:solidFill>
                  <a:schemeClr val="dk1"/>
                </a:solidFill>
              </a:rPr>
              <a:t> </a:t>
            </a:r>
            <a:r>
              <a:rPr lang="en-US" sz="1400" dirty="0" err="1">
                <a:solidFill>
                  <a:schemeClr val="dk1"/>
                </a:solidFill>
              </a:rPr>
              <a:t>diisi</a:t>
            </a:r>
            <a:r>
              <a:rPr lang="en-US" sz="1400" dirty="0">
                <a:solidFill>
                  <a:schemeClr val="dk1"/>
                </a:solidFill>
              </a:rPr>
              <a:t> </a:t>
            </a:r>
            <a:r>
              <a:rPr lang="en-US" sz="1400" dirty="0" err="1">
                <a:solidFill>
                  <a:schemeClr val="dk1"/>
                </a:solidFill>
              </a:rPr>
              <a:t>nilainya</a:t>
            </a:r>
            <a:r>
              <a:rPr lang="en-US" sz="1400" dirty="0">
                <a:solidFill>
                  <a:schemeClr val="dk1"/>
                </a:solidFill>
              </a:rPr>
              <a:t> menjadi </a:t>
            </a:r>
            <a:r>
              <a:rPr lang="en-US" sz="1400" dirty="0" err="1">
                <a:solidFill>
                  <a:schemeClr val="dk1"/>
                </a:solidFill>
              </a:rPr>
              <a:t>tanpa_alasan</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Untuk proses drop features </a:t>
            </a:r>
            <a:r>
              <a:rPr lang="en-US" sz="1400" dirty="0" err="1">
                <a:solidFill>
                  <a:schemeClr val="dk1"/>
                </a:solidFill>
              </a:rPr>
              <a:t>dilakukan</a:t>
            </a:r>
            <a:r>
              <a:rPr lang="en-US" sz="1400" dirty="0">
                <a:solidFill>
                  <a:schemeClr val="dk1"/>
                </a:solidFill>
              </a:rPr>
              <a:t> untuk </a:t>
            </a:r>
            <a:r>
              <a:rPr lang="en-US" sz="1400" dirty="0" err="1">
                <a:solidFill>
                  <a:schemeClr val="dk1"/>
                </a:solidFill>
              </a:rPr>
              <a:t>menghapus</a:t>
            </a:r>
            <a:r>
              <a:rPr lang="en-US" sz="1400" dirty="0">
                <a:solidFill>
                  <a:schemeClr val="dk1"/>
                </a:solidFill>
              </a:rPr>
              <a:t> </a:t>
            </a:r>
            <a:r>
              <a:rPr lang="en-US" sz="1400" dirty="0" err="1">
                <a:solidFill>
                  <a:schemeClr val="dk1"/>
                </a:solidFill>
              </a:rPr>
              <a:t>fitur-fitur</a:t>
            </a:r>
            <a:r>
              <a:rPr lang="en-US" sz="1400" dirty="0">
                <a:solidFill>
                  <a:schemeClr val="dk1"/>
                </a:solidFill>
              </a:rPr>
              <a:t> yang </a:t>
            </a:r>
            <a:r>
              <a:rPr lang="en-US" sz="1400" dirty="0" err="1">
                <a:solidFill>
                  <a:schemeClr val="dk1"/>
                </a:solidFill>
              </a:rPr>
              <a:t>tidak</a:t>
            </a:r>
            <a:r>
              <a:rPr lang="en-US" sz="1400" dirty="0">
                <a:solidFill>
                  <a:schemeClr val="dk1"/>
                </a:solidFill>
              </a:rPr>
              <a:t> </a:t>
            </a:r>
            <a:r>
              <a:rPr lang="en-US" sz="1400" dirty="0" err="1">
                <a:solidFill>
                  <a:schemeClr val="dk1"/>
                </a:solidFill>
              </a:rPr>
              <a:t>diperlukan</a:t>
            </a:r>
            <a:r>
              <a:rPr lang="en-US" sz="1400" dirty="0">
                <a:solidFill>
                  <a:schemeClr val="dk1"/>
                </a:solidFill>
              </a:rPr>
              <a:t> dan </a:t>
            </a:r>
            <a:r>
              <a:rPr lang="en-US" sz="1400" dirty="0" err="1">
                <a:solidFill>
                  <a:schemeClr val="dk1"/>
                </a:solidFill>
              </a:rPr>
              <a:t>fitur</a:t>
            </a:r>
            <a:r>
              <a:rPr lang="en-US" sz="1400" dirty="0">
                <a:solidFill>
                  <a:schemeClr val="dk1"/>
                </a:solidFill>
              </a:rPr>
              <a:t> yang terlalu </a:t>
            </a:r>
            <a:r>
              <a:rPr lang="en-US" sz="1400" dirty="0" err="1">
                <a:solidFill>
                  <a:schemeClr val="dk1"/>
                </a:solidFill>
              </a:rPr>
              <a:t>banyak</a:t>
            </a:r>
            <a:r>
              <a:rPr lang="en-US" sz="1400" dirty="0">
                <a:solidFill>
                  <a:schemeClr val="dk1"/>
                </a:solidFill>
              </a:rPr>
              <a:t> missing </a:t>
            </a:r>
            <a:r>
              <a:rPr lang="en-US" sz="1400" dirty="0" err="1">
                <a:solidFill>
                  <a:schemeClr val="dk1"/>
                </a:solidFill>
              </a:rPr>
              <a:t>valuenya</a:t>
            </a:r>
            <a:r>
              <a:rPr lang="en-US" sz="1400" dirty="0">
                <a:solidFill>
                  <a:schemeClr val="dk1"/>
                </a:solidFill>
              </a:rPr>
              <a:t> </a:t>
            </a:r>
            <a:r>
              <a:rPr lang="en-US" sz="1400" dirty="0" err="1">
                <a:solidFill>
                  <a:schemeClr val="dk1"/>
                </a:solidFill>
              </a:rPr>
              <a:t>yakni</a:t>
            </a:r>
            <a:r>
              <a:rPr lang="en-US" sz="1400" dirty="0">
                <a:solidFill>
                  <a:schemeClr val="dk1"/>
                </a:solidFill>
              </a:rPr>
              <a:t> 'Username', '</a:t>
            </a:r>
            <a:r>
              <a:rPr lang="en-US" sz="1400" dirty="0" err="1">
                <a:solidFill>
                  <a:schemeClr val="dk1"/>
                </a:solidFill>
              </a:rPr>
              <a:t>EnterpriseID</a:t>
            </a:r>
            <a:r>
              <a:rPr lang="en-US" sz="1400" dirty="0">
                <a:solidFill>
                  <a:schemeClr val="dk1"/>
                </a:solidFill>
              </a:rPr>
              <a:t>', '</a:t>
            </a:r>
            <a:r>
              <a:rPr lang="en-US" sz="1400" dirty="0" err="1">
                <a:solidFill>
                  <a:schemeClr val="dk1"/>
                </a:solidFill>
              </a:rPr>
              <a:t>PernahBekerja</a:t>
            </a:r>
            <a:r>
              <a:rPr lang="en-US" sz="1400" dirty="0">
                <a:solidFill>
                  <a:schemeClr val="dk1"/>
                </a:solidFill>
              </a:rPr>
              <a:t>', dan '</a:t>
            </a:r>
            <a:r>
              <a:rPr lang="en-US" sz="1400" dirty="0" err="1">
                <a:solidFill>
                  <a:schemeClr val="dk1"/>
                </a:solidFill>
              </a:rPr>
              <a:t>IkutProgramLOP</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p:txBody>
      </p:sp>
      <p:sp>
        <p:nvSpPr>
          <p:cNvPr id="8" name="Google Shape;115;p27">
            <a:extLst>
              <a:ext uri="{FF2B5EF4-FFF2-40B4-BE49-F238E27FC236}">
                <a16:creationId xmlns:a16="http://schemas.microsoft.com/office/drawing/2014/main" id="{D11AF404-DA4B-4364-BEFE-358EC3F9190B}"/>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8" name="Google Shape;108;p26"/>
          <p:cNvSpPr txBox="1">
            <a:spLocks noGrp="1"/>
          </p:cNvSpPr>
          <p:nvPr>
            <p:ph type="body" idx="1"/>
          </p:nvPr>
        </p:nvSpPr>
        <p:spPr>
          <a:xfrm>
            <a:off x="2390480" y="1493718"/>
            <a:ext cx="4260300" cy="1229747"/>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1200"/>
              </a:spcAft>
              <a:buNone/>
            </a:pPr>
            <a:r>
              <a:rPr lang="en-US" sz="7200" dirty="0">
                <a:solidFill>
                  <a:srgbClr val="019FAB"/>
                </a:solidFill>
                <a:latin typeface="Dosis"/>
                <a:ea typeface="Dosis"/>
                <a:cs typeface="Dosis"/>
                <a:sym typeface="Dosis"/>
              </a:rPr>
              <a:t>THANK YOU</a:t>
            </a:r>
          </a:p>
        </p:txBody>
      </p:sp>
      <p:sp>
        <p:nvSpPr>
          <p:cNvPr id="6" name="Google Shape;108;p26">
            <a:extLst>
              <a:ext uri="{FF2B5EF4-FFF2-40B4-BE49-F238E27FC236}">
                <a16:creationId xmlns:a16="http://schemas.microsoft.com/office/drawing/2014/main" id="{E479C72C-3D55-4A61-8109-157B20C17F87}"/>
              </a:ext>
            </a:extLst>
          </p:cNvPr>
          <p:cNvSpPr txBox="1">
            <a:spLocks/>
          </p:cNvSpPr>
          <p:nvPr/>
        </p:nvSpPr>
        <p:spPr>
          <a:xfrm>
            <a:off x="3150288" y="2723465"/>
            <a:ext cx="2740685" cy="912887"/>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lgn="ctr">
              <a:spcAft>
                <a:spcPts val="1200"/>
              </a:spcAft>
              <a:buFont typeface="Arial"/>
              <a:buNone/>
            </a:pPr>
            <a:r>
              <a:rPr lang="en-US" sz="2800" dirty="0">
                <a:solidFill>
                  <a:schemeClr val="dk1"/>
                </a:solidFill>
                <a:latin typeface="Dosis"/>
                <a:ea typeface="Dosis"/>
                <a:cs typeface="Dosis"/>
                <a:sym typeface="Dosis"/>
              </a:rPr>
              <a:t>Have a nice day!</a:t>
            </a:r>
          </a:p>
        </p:txBody>
      </p:sp>
    </p:spTree>
    <p:extLst>
      <p:ext uri="{BB962C8B-B14F-4D97-AF65-F5344CB8AC3E}">
        <p14:creationId xmlns:p14="http://schemas.microsoft.com/office/powerpoint/2010/main" val="49441085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TotalTime>
  <Words>407</Words>
  <Application>Microsoft Office PowerPoint</Application>
  <PresentationFormat>On-screen Show (16:9)</PresentationFormat>
  <Paragraphs>28</Paragraphs>
  <Slides>5</Slides>
  <Notes>5</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5</vt:i4>
      </vt:variant>
    </vt:vector>
  </HeadingPairs>
  <TitlesOfParts>
    <vt:vector size="11" baseType="lpstr">
      <vt:lpstr>Arial</vt:lpstr>
      <vt:lpstr>Nunito</vt:lpstr>
      <vt:lpstr>Dosis</vt:lpstr>
      <vt:lpstr>Roboto</vt:lpstr>
      <vt:lpstr>Simple Light</vt:lpstr>
      <vt:lpstr>Simple Light</vt:lpstr>
      <vt:lpstr>Improving Employee Retention by Predicting Employee Attrition Using Machine Learning</vt:lpstr>
      <vt:lpstr>Overview</vt:lpstr>
      <vt:lpstr>Data Preprocessing</vt:lpstr>
      <vt:lpstr>Data Preprocessing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Improving Employee Retention by Predicting Employee Attrition Using Machine Learning</dc:title>
  <cp:lastModifiedBy>Arieska Restu</cp:lastModifiedBy>
  <cp:revision>10</cp:revision>
  <dcterms:modified xsi:type="dcterms:W3CDTF">2024-09-12T10:54:43Z</dcterms:modified>
</cp:coreProperties>
</file>